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1" r:id="rId3"/>
    <p:sldId id="285" r:id="rId4"/>
    <p:sldId id="282" r:id="rId5"/>
    <p:sldId id="283" r:id="rId6"/>
    <p:sldId id="288" r:id="rId7"/>
    <p:sldId id="260" r:id="rId8"/>
    <p:sldId id="287" r:id="rId9"/>
    <p:sldId id="276" r:id="rId10"/>
    <p:sldId id="277" r:id="rId11"/>
    <p:sldId id="278" r:id="rId12"/>
    <p:sldId id="280" r:id="rId13"/>
    <p:sldId id="272" r:id="rId14"/>
    <p:sldId id="273" r:id="rId15"/>
    <p:sldId id="261" r:id="rId16"/>
    <p:sldId id="263" r:id="rId17"/>
    <p:sldId id="265" r:id="rId18"/>
    <p:sldId id="289" r:id="rId19"/>
    <p:sldId id="290" r:id="rId20"/>
    <p:sldId id="269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882BE0-FE7C-4021-9019-1DF6BEF748BA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45AB8A-D2EB-4CDA-B774-5FE6FF4A7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2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9CC9BE-8D3D-4419-B898-99F5B5F52035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10C2AC-17C6-42D8-A8B5-E76474FD8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2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0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 – What we want to accomplish in the plan</a:t>
            </a:r>
          </a:p>
          <a:p>
            <a:r>
              <a:rPr lang="en-US" dirty="0" smtClean="0"/>
              <a:t>Goals will be used to establish performance metrics and prioritization</a:t>
            </a:r>
          </a:p>
          <a:p>
            <a:r>
              <a:rPr lang="en-US" dirty="0" smtClean="0"/>
              <a:t>Stakeholders want</a:t>
            </a:r>
            <a:r>
              <a:rPr lang="en-US" baseline="0" dirty="0" smtClean="0"/>
              <a:t> safe and predictable movement of goods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7D315-6AD0-4BFF-A6DA-2833B05EFD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4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Invest in freight projects</a:t>
            </a:r>
            <a:r>
              <a:rPr lang="en-US" baseline="0" dirty="0" smtClean="0"/>
              <a:t> that provide reliability to the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living wage jobs.  A lot of our economy is tied to the movement of goods.</a:t>
            </a:r>
            <a:endParaRPr lang="en-US" dirty="0" smtClean="0"/>
          </a:p>
          <a:p>
            <a:r>
              <a:rPr lang="en-US" dirty="0" smtClean="0"/>
              <a:t>Some communities are impacted more than others by the movements of goods.</a:t>
            </a:r>
            <a:r>
              <a:rPr lang="en-US" baseline="0" dirty="0" smtClean="0"/>
              <a:t>  Negative environmental impacts should be minimum.  Educate about the importance of freight-related jobs –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7D315-6AD0-4BFF-A6DA-2833B05EF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24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7D315-6AD0-4BFF-A6DA-2833B05EFD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6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looked at several cities, some similar</a:t>
            </a:r>
            <a:r>
              <a:rPr lang="en-US" baseline="0" dirty="0" smtClean="0"/>
              <a:t> to ours (Port, large MPA) and found a mix of street designations.</a:t>
            </a:r>
          </a:p>
          <a:p>
            <a:r>
              <a:rPr lang="en-US" baseline="0" dirty="0" smtClean="0"/>
              <a:t>Committee supported a tiered system to serve the different levels of freight</a:t>
            </a:r>
          </a:p>
          <a:p>
            <a:r>
              <a:rPr lang="en-US" baseline="0" dirty="0" smtClean="0"/>
              <a:t>This will serve to inform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0C2AC-17C6-42D8-A8B5-E76474FD89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3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Categories that help determine street designation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29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purpose of</a:t>
            </a:r>
            <a:r>
              <a:rPr lang="en-US" baseline="0" dirty="0" smtClean="0"/>
              <a:t> developing a freight network (similar to other modal plans) </a:t>
            </a:r>
          </a:p>
          <a:p>
            <a:r>
              <a:rPr lang="en-US" baseline="0" dirty="0" smtClean="0"/>
              <a:t>Emphasize TO vs THROUGH</a:t>
            </a:r>
          </a:p>
          <a:p>
            <a:r>
              <a:rPr lang="en-US" baseline="0" dirty="0" smtClean="0"/>
              <a:t>Function and designation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0C2AC-17C6-42D8-A8B5-E76474FD8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7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80">
              <a:defRPr/>
            </a:pPr>
            <a:r>
              <a:rPr lang="en-US" dirty="0" smtClean="0">
                <a:latin typeface="Segoe UI Light" panose="020B0502040204020203" pitchFamily="34" charset="0"/>
              </a:rPr>
              <a:t>Insert a project timeline.</a:t>
            </a:r>
            <a:r>
              <a:rPr lang="en-US" baseline="0" dirty="0" smtClean="0">
                <a:latin typeface="Segoe UI Light" panose="020B0502040204020203" pitchFamily="34" charset="0"/>
              </a:rPr>
              <a:t> </a:t>
            </a:r>
            <a:r>
              <a:rPr lang="en-US" dirty="0" smtClean="0">
                <a:latin typeface="Segoe UI Light" panose="020B0502040204020203" pitchFamily="34" charset="0"/>
              </a:rPr>
              <a:t>Clarify the process and opportunities for engagement/feedback.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8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Efficient movement of goods is critical in sustaining the city’s quality of life and maintaining its competitiveness. </a:t>
            </a:r>
          </a:p>
          <a:p>
            <a:r>
              <a:rPr lang="en-US" dirty="0" smtClean="0">
                <a:latin typeface="Segoe UI Light" panose="020B0502040204020203" pitchFamily="34" charset="0"/>
              </a:rPr>
              <a:t>Improve freight mobility to support increasing demand for goods and services while addressing</a:t>
            </a:r>
          </a:p>
          <a:p>
            <a:r>
              <a:rPr lang="en-US" dirty="0" smtClean="0">
                <a:latin typeface="Segoe UI Light" panose="020B0502040204020203" pitchFamily="34" charset="0"/>
              </a:rPr>
              <a:t>We all depend on goods</a:t>
            </a:r>
            <a:r>
              <a:rPr lang="en-US" baseline="0" dirty="0" smtClean="0">
                <a:latin typeface="Segoe UI Light" panose="020B0502040204020203" pitchFamily="34" charset="0"/>
              </a:rPr>
              <a:t> being delivered safe and efficiently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is the FMP?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0C2AC-17C6-42D8-A8B5-E76474FD8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1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174" lvl="1" indent="0">
              <a:buFont typeface="Arial" panose="020B0604020202020204" pitchFamily="34" charset="0"/>
              <a:buNone/>
            </a:pPr>
            <a:r>
              <a:rPr lang="en-US" baseline="0" dirty="0" smtClean="0"/>
              <a:t>Who is in our Advisory Committee?</a:t>
            </a:r>
          </a:p>
          <a:p>
            <a:pPr marL="457174" lvl="1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457174" lvl="1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1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all</a:t>
            </a:r>
            <a:r>
              <a:rPr lang="en-US" baseline="0" dirty="0" smtClean="0"/>
              <a:t> the deliverables and where we are to date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55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map shows Existing Major Truck Streets</a:t>
            </a:r>
          </a:p>
          <a:p>
            <a:r>
              <a:rPr lang="en-US" baseline="0" dirty="0" smtClean="0"/>
              <a:t>Over legal routes</a:t>
            </a:r>
          </a:p>
          <a:p>
            <a:r>
              <a:rPr lang="en-US" baseline="0" dirty="0" smtClean="0"/>
              <a:t>Port facilities</a:t>
            </a:r>
          </a:p>
          <a:p>
            <a:r>
              <a:rPr lang="en-US" baseline="0" dirty="0" smtClean="0"/>
              <a:t>Airport</a:t>
            </a:r>
          </a:p>
          <a:p>
            <a:r>
              <a:rPr lang="en-US" baseline="0" dirty="0" smtClean="0"/>
              <a:t>And links between facilities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C4232-C434-44D4-A173-5363ED8E93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round of data collection</a:t>
            </a:r>
            <a:r>
              <a:rPr lang="en-US" baseline="0" dirty="0" smtClean="0"/>
              <a:t> has started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0C2AC-17C6-42D8-A8B5-E76474FD8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Talk about how the CAC proposed themes for the Vision and Goals that would provide outcomes for the FMP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2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purpose of Policy Framework</a:t>
            </a:r>
          </a:p>
          <a:p>
            <a:r>
              <a:rPr lang="en-US" dirty="0" smtClean="0"/>
              <a:t>Vision</a:t>
            </a:r>
            <a:r>
              <a:rPr lang="en-US" baseline="0" dirty="0" smtClean="0"/>
              <a:t> – desired result of FMP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7D315-6AD0-4BFF-A6DA-2833B05EFD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6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6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8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9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6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7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8D7C-15A2-4D89-81E3-312B9FAEF8B3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0ED69-ED4C-4FA8-B0E1-E6B6F7EC7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5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ian.macek@seattle.gov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 b="5424"/>
          <a:stretch/>
        </p:blipFill>
        <p:spPr>
          <a:xfrm>
            <a:off x="0" y="0"/>
            <a:ext cx="9144000" cy="5850340"/>
          </a:xfrm>
          <a:prstGeom prst="rect">
            <a:avLst/>
          </a:prstGeom>
        </p:spPr>
      </p:pic>
      <p:pic>
        <p:nvPicPr>
          <p:cNvPr id="5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600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4267200" cy="1219200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latin typeface="Segoe UI Light" panose="020B0502040204020203" pitchFamily="34" charset="0"/>
            </a:endParaRP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Bicycle Advisory Board</a:t>
            </a:r>
            <a:endParaRPr lang="en-US" sz="2000" dirty="0">
              <a:latin typeface="Segoe UI Light" panose="020B0502040204020203" pitchFamily="34" charset="0"/>
            </a:endParaRP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September 2, </a:t>
            </a:r>
            <a:r>
              <a:rPr lang="en-US" sz="2000" dirty="0" smtClean="0">
                <a:latin typeface="Segoe UI Light" panose="020B0502040204020203" pitchFamily="34" charset="0"/>
              </a:rPr>
              <a:t>2015</a:t>
            </a:r>
            <a:endParaRPr lang="en-US" sz="2000" dirty="0">
              <a:latin typeface="Segoe UI Light" panose="020B0502040204020203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3962400"/>
            <a:ext cx="9144000" cy="13716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Master Plan</a:t>
            </a:r>
            <a:endParaRPr lang="en-US" sz="3100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9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Goals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Segoe UI Light" panose="020B0502040204020203" pitchFamily="34" charset="0"/>
              </a:rPr>
              <a:t>Economy </a:t>
            </a:r>
            <a:r>
              <a:rPr lang="en-US" sz="2800" dirty="0" smtClean="0">
                <a:latin typeface="Segoe UI Light" panose="020B0502040204020203" pitchFamily="34" charset="0"/>
              </a:rPr>
              <a:t>– Provide a freight network that supports a growing economy for Seattle and the region.</a:t>
            </a:r>
          </a:p>
          <a:p>
            <a:pPr marL="0" indent="0">
              <a:buNone/>
            </a:pPr>
            <a:endParaRPr lang="en-US" sz="2800" i="1" dirty="0" smtClean="0">
              <a:latin typeface="Segoe UI Light" panose="020B0502040204020203" pitchFamily="34" charset="0"/>
            </a:endParaRPr>
          </a:p>
          <a:p>
            <a:r>
              <a:rPr lang="en-US" sz="2800" b="1" dirty="0" smtClean="0">
                <a:latin typeface="Segoe UI Light" panose="020B0502040204020203" pitchFamily="34" charset="0"/>
              </a:rPr>
              <a:t>Safety </a:t>
            </a:r>
            <a:r>
              <a:rPr lang="en-US" sz="2800" dirty="0" smtClean="0">
                <a:latin typeface="Segoe UI Light" panose="020B0502040204020203" pitchFamily="34" charset="0"/>
              </a:rPr>
              <a:t>- Improve </a:t>
            </a:r>
            <a:r>
              <a:rPr lang="en-US" sz="2800" dirty="0">
                <a:latin typeface="Segoe UI Light" panose="020B0502040204020203" pitchFamily="34" charset="0"/>
              </a:rPr>
              <a:t>safety and the </a:t>
            </a:r>
            <a:r>
              <a:rPr lang="en-US" sz="2800" dirty="0" smtClean="0">
                <a:latin typeface="Segoe UI Light" panose="020B0502040204020203" pitchFamily="34" charset="0"/>
              </a:rPr>
              <a:t>predictable movement </a:t>
            </a:r>
            <a:r>
              <a:rPr lang="en-US" sz="2800" dirty="0">
                <a:latin typeface="Segoe UI Light" panose="020B0502040204020203" pitchFamily="34" charset="0"/>
              </a:rPr>
              <a:t>of goods and </a:t>
            </a:r>
            <a:r>
              <a:rPr lang="en-US" sz="2800" dirty="0" smtClean="0">
                <a:latin typeface="Segoe UI Light" panose="020B0502040204020203" pitchFamily="34" charset="0"/>
              </a:rPr>
              <a:t>people.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</p:txBody>
      </p:sp>
      <p:pic>
        <p:nvPicPr>
          <p:cNvPr id="4099" name="Picture 3" descr="O:\Images\PP Images\Freight Master Plan\ride with Dennis - enforcement\DSC00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2" y="4800600"/>
            <a:ext cx="3124199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Images\PP Images\Freight Master Plan\duwamish river 101\IMG_1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09" y="4800600"/>
            <a:ext cx="3089092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Images\PP Images\Freight Master Plan\Sysco Visit\P11805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404" r="4980" b="4036"/>
          <a:stretch/>
        </p:blipFill>
        <p:spPr bwMode="auto">
          <a:xfrm>
            <a:off x="1" y="4800601"/>
            <a:ext cx="2930708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Goals (continued)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78363"/>
          </a:xfrm>
        </p:spPr>
        <p:txBody>
          <a:bodyPr/>
          <a:lstStyle/>
          <a:p>
            <a:r>
              <a:rPr lang="en-US" sz="2800" b="1" dirty="0" smtClean="0">
                <a:latin typeface="Segoe UI Light" panose="020B0502040204020203" pitchFamily="34" charset="0"/>
              </a:rPr>
              <a:t>Mobility</a:t>
            </a:r>
            <a:r>
              <a:rPr lang="en-US" sz="2800" dirty="0" smtClean="0">
                <a:latin typeface="Segoe UI Light" panose="020B0502040204020203" pitchFamily="34" charset="0"/>
              </a:rPr>
              <a:t> - Reliably connect manufacturing/industrial centers and business districts with the local, state, and international freight networks</a:t>
            </a:r>
            <a:r>
              <a:rPr lang="en-US" sz="2400" dirty="0" smtClean="0">
                <a:latin typeface="Segoe UI Light" panose="020B0502040204020203" pitchFamily="34" charset="0"/>
              </a:rPr>
              <a:t>.</a:t>
            </a:r>
          </a:p>
          <a:p>
            <a:endParaRPr lang="en-US" sz="2400" dirty="0" smtClean="0">
              <a:latin typeface="Segoe UI Light" panose="020B0502040204020203" pitchFamily="34" charset="0"/>
            </a:endParaRPr>
          </a:p>
          <a:p>
            <a:r>
              <a:rPr lang="en-US" sz="2800" b="1" dirty="0">
                <a:latin typeface="Segoe UI Light" panose="020B0502040204020203" pitchFamily="34" charset="0"/>
              </a:rPr>
              <a:t>State of Good Repair</a:t>
            </a:r>
            <a:r>
              <a:rPr lang="en-US" sz="2800" dirty="0">
                <a:latin typeface="Segoe UI Light" panose="020B0502040204020203" pitchFamily="34" charset="0"/>
              </a:rPr>
              <a:t> </a:t>
            </a:r>
            <a:r>
              <a:rPr lang="en-US" sz="2800" dirty="0" smtClean="0">
                <a:latin typeface="Segoe UI Light" panose="020B0502040204020203" pitchFamily="34" charset="0"/>
              </a:rPr>
              <a:t>– </a:t>
            </a:r>
            <a:r>
              <a:rPr lang="en-US" sz="2800" dirty="0">
                <a:latin typeface="Segoe UI Light" panose="020B0502040204020203" pitchFamily="34" charset="0"/>
              </a:rPr>
              <a:t>Maintain and improve the freight transportation network to ensure safe and efficient operations. </a:t>
            </a:r>
          </a:p>
          <a:p>
            <a:endParaRPr lang="en-US" sz="24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000" dirty="0" smtClean="0">
              <a:latin typeface="Segoe UI Light" panose="020B0502040204020203" pitchFamily="34" charset="0"/>
            </a:endParaRPr>
          </a:p>
          <a:p>
            <a:endParaRPr lang="en-US" sz="1000" dirty="0">
              <a:latin typeface="Segoe UI Light" panose="020B0502040204020203" pitchFamily="34" charset="0"/>
            </a:endParaRPr>
          </a:p>
          <a:p>
            <a:endParaRPr lang="en-US" sz="2400" dirty="0" smtClean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7" name="Picture 2" descr="O:\Images\PP Images\Freight Master Plan\ride with Dennis - enforcement\DSC00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/>
          <a:stretch/>
        </p:blipFill>
        <p:spPr bwMode="auto">
          <a:xfrm>
            <a:off x="0" y="4663440"/>
            <a:ext cx="3205849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:\PIO\New Photo Library\Freight\IMG_1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/>
          <a:stretch/>
        </p:blipFill>
        <p:spPr bwMode="auto">
          <a:xfrm>
            <a:off x="2918550" y="4663440"/>
            <a:ext cx="3073400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Images\PP Images\Freight Master Plan\signage\truck grade sign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/>
          <a:stretch/>
        </p:blipFill>
        <p:spPr bwMode="auto">
          <a:xfrm>
            <a:off x="5991950" y="4663440"/>
            <a:ext cx="3152050" cy="219456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Goals (continued)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O:\Images\PP Images\Freight Master Plan\SODO\2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84"/>
          <a:stretch/>
        </p:blipFill>
        <p:spPr bwMode="auto">
          <a:xfrm>
            <a:off x="6101819" y="4963776"/>
            <a:ext cx="3039643" cy="201076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Images\PP Images\Freight Master Plan\trucks\DSC041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5692" r="27036" b="26818"/>
          <a:stretch/>
        </p:blipFill>
        <p:spPr bwMode="auto">
          <a:xfrm>
            <a:off x="3059639" y="4953000"/>
            <a:ext cx="3042180" cy="2010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6" y="1371600"/>
            <a:ext cx="8229600" cy="35814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latin typeface="Segoe UI Light" panose="020B0502040204020203" pitchFamily="34" charset="0"/>
              </a:rPr>
              <a:t>Equity </a:t>
            </a:r>
            <a:r>
              <a:rPr lang="en-US" sz="2800" dirty="0" smtClean="0">
                <a:latin typeface="Segoe UI Light" panose="020B0502040204020203" pitchFamily="34" charset="0"/>
              </a:rPr>
              <a:t>– Benefit residents and businesses of Seattle through equity in freight investments and improve the health of communities impacted by freight movement.</a:t>
            </a:r>
          </a:p>
          <a:p>
            <a:pPr marL="0" indent="0">
              <a:buNone/>
            </a:pPr>
            <a:endParaRPr lang="en-US" sz="2800" dirty="0" smtClean="0">
              <a:latin typeface="Segoe UI Light" panose="020B0502040204020203" pitchFamily="34" charset="0"/>
            </a:endParaRPr>
          </a:p>
          <a:p>
            <a:r>
              <a:rPr lang="en-US" sz="2800" b="1" dirty="0">
                <a:latin typeface="Segoe UI Light" panose="020B0502040204020203" pitchFamily="34" charset="0"/>
              </a:rPr>
              <a:t>Environment </a:t>
            </a:r>
            <a:r>
              <a:rPr lang="en-US" sz="2800" dirty="0" smtClean="0">
                <a:latin typeface="Segoe UI Light" panose="020B0502040204020203" pitchFamily="34" charset="0"/>
              </a:rPr>
              <a:t>- </a:t>
            </a:r>
            <a:r>
              <a:rPr lang="en-US" sz="2800" dirty="0">
                <a:latin typeface="Segoe UI Light" panose="020B0502040204020203" pitchFamily="34" charset="0"/>
              </a:rPr>
              <a:t>Improve freight operations in Seattle and the region by making goods movement more efficient and reducing its environmental </a:t>
            </a:r>
            <a:r>
              <a:rPr lang="en-US" sz="2800" dirty="0" smtClean="0">
                <a:latin typeface="Segoe UI Light" panose="020B0502040204020203" pitchFamily="34" charset="0"/>
              </a:rPr>
              <a:t>footprint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2051" name="Picture 3" descr="O:\Images\PP Images\Freight Master Plan\revolution studios\RevStudios-SDOT-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/>
          <a:stretch/>
        </p:blipFill>
        <p:spPr bwMode="auto">
          <a:xfrm>
            <a:off x="-1" y="4953000"/>
            <a:ext cx="3059639" cy="2010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Supply Chain:</a:t>
            </a:r>
            <a:b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Infographic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Provide goods and services from a source of production to the point of consumption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Many logistical steps to move one product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Infographic will serve as educational tool for the Freight Master Plan</a:t>
            </a: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 descr="O:\Images\PP Images\Freight Master Plan\Sysco Visit\P11805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/>
          <a:stretch/>
        </p:blipFill>
        <p:spPr bwMode="auto">
          <a:xfrm>
            <a:off x="4809506" y="0"/>
            <a:ext cx="4334494" cy="68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PP\7 Projects\1 Freight\1 Freight Master Plan\2014 Freight Master Plan\3 Project Deliverables\Infographics\2015_0212_Micro_infographic_v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-54" r="1440" b="-96"/>
          <a:stretch/>
        </p:blipFill>
        <p:spPr bwMode="auto">
          <a:xfrm>
            <a:off x="0" y="305790"/>
            <a:ext cx="9144000" cy="62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9679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Future conditions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572000" cy="5867400"/>
          </a:xfrm>
        </p:spPr>
        <p:txBody>
          <a:bodyPr>
            <a:noAutofit/>
          </a:bodyPr>
          <a:lstStyle/>
          <a:p>
            <a:pPr marL="285750" indent="-285750"/>
            <a:endParaRPr lang="en-US" sz="26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600" dirty="0" smtClean="0">
                <a:latin typeface="Segoe UI Light" panose="020B0502040204020203" pitchFamily="34" charset="0"/>
              </a:rPr>
              <a:t>2035 Truck flow map</a:t>
            </a:r>
          </a:p>
          <a:p>
            <a:pPr marL="285750" indent="-285750"/>
            <a:endParaRPr lang="en-US" sz="26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400" dirty="0" smtClean="0">
                <a:latin typeface="Segoe UI Light" panose="020B0502040204020203" pitchFamily="34" charset="0"/>
              </a:rPr>
              <a:t>Create districts for analysis</a:t>
            </a:r>
          </a:p>
          <a:p>
            <a:pPr marL="285750" indent="-285750"/>
            <a:endParaRPr lang="en-US" sz="24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400" dirty="0" smtClean="0">
                <a:latin typeface="Segoe UI Light" panose="020B0502040204020203" pitchFamily="34" charset="0"/>
              </a:rPr>
              <a:t>Employment industries: Retail</a:t>
            </a:r>
            <a:r>
              <a:rPr lang="en-US" sz="2400" dirty="0">
                <a:latin typeface="Segoe UI Light" panose="020B0502040204020203" pitchFamily="34" charset="0"/>
              </a:rPr>
              <a:t>, Wholesale and </a:t>
            </a:r>
            <a:r>
              <a:rPr lang="en-US" sz="2400" dirty="0" smtClean="0">
                <a:latin typeface="Segoe UI Light" panose="020B0502040204020203" pitchFamily="34" charset="0"/>
              </a:rPr>
              <a:t>Manufacturing</a:t>
            </a:r>
          </a:p>
          <a:p>
            <a:pPr marL="285750" indent="-285750"/>
            <a:endParaRPr lang="en-US" sz="24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400" dirty="0" smtClean="0">
                <a:latin typeface="Segoe UI Light" panose="020B0502040204020203" pitchFamily="34" charset="0"/>
              </a:rPr>
              <a:t>Develop Growth factors and apply to districts</a:t>
            </a:r>
          </a:p>
          <a:p>
            <a:pPr marL="285750" indent="-285750"/>
            <a:endParaRPr lang="en-US" sz="24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400" dirty="0" smtClean="0">
                <a:latin typeface="Segoe UI Light" panose="020B0502040204020203" pitchFamily="34" charset="0"/>
              </a:rPr>
              <a:t>Calibrate future volumes against other projects</a:t>
            </a:r>
            <a:endParaRPr lang="en-US" sz="2600" dirty="0">
              <a:latin typeface="Segoe UI Light" panose="020B0502040204020203" pitchFamily="34" charset="0"/>
            </a:endParaRPr>
          </a:p>
        </p:txBody>
      </p:sp>
      <p:pic>
        <p:nvPicPr>
          <p:cNvPr id="3074" name="Picture 2" descr="V:\PP\7 Projects\1 Freight\1 Freight Master Plan\2014 Freight Master Plan\6 mapping\7.0 2014 and 2035 Flow maps\Truck Flow Map 203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" r="2078" b="918"/>
          <a:stretch/>
        </p:blipFill>
        <p:spPr bwMode="auto">
          <a:xfrm>
            <a:off x="5016409" y="0"/>
            <a:ext cx="4127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828800"/>
            <a:ext cx="4038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latin typeface="Segoe UI Light" panose="020B0502040204020203" pitchFamily="34" charset="0"/>
              </a:rPr>
              <a:t>Freight goes everywhere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Need to recognize different levels of freight movement and needs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Need for context sensitivity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81721"/>
            <a:ext cx="3962400" cy="2876279"/>
          </a:xfrm>
          <a:ln>
            <a:solidFill>
              <a:schemeClr val="tx1"/>
            </a:solidFill>
          </a:ln>
        </p:spPr>
      </p:pic>
      <p:pic>
        <p:nvPicPr>
          <p:cNvPr id="2050" name="Picture 2" descr="P:\PIO\New Photo Library\Freight\P11801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33"/>
          <a:stretch/>
        </p:blipFill>
        <p:spPr bwMode="auto">
          <a:xfrm>
            <a:off x="5181600" y="0"/>
            <a:ext cx="3962400" cy="3990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Seattle’s Draft Truck </a:t>
            </a:r>
          </a:p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Street Designation</a:t>
            </a:r>
            <a:endParaRPr lang="en-US" dirty="0">
              <a:solidFill>
                <a:srgbClr val="0065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2057400"/>
            <a:ext cx="2819400" cy="166073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dirty="0" smtClean="0">
                <a:latin typeface="Segoe UI Light" panose="020B0502040204020203" pitchFamily="34" charset="0"/>
              </a:rPr>
              <a:t>Tiered system</a:t>
            </a:r>
          </a:p>
          <a:p>
            <a:pPr marL="0" lvl="0" indent="0" algn="ctr">
              <a:buNone/>
            </a:pPr>
            <a:r>
              <a:rPr lang="en-US" dirty="0" smtClean="0">
                <a:latin typeface="Segoe UI Light" panose="020B0502040204020203" pitchFamily="34" charset="0"/>
              </a:rPr>
              <a:t>criteria</a:t>
            </a:r>
          </a:p>
          <a:p>
            <a:pPr lvl="0" algn="ctr"/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04900"/>
            <a:ext cx="3581400" cy="396892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</a:rPr>
              <a:t>Land 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</a:rPr>
              <a:t>Functional Classification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Truck </a:t>
            </a:r>
            <a:r>
              <a:rPr lang="en-US" dirty="0">
                <a:latin typeface="Segoe UI Light" panose="020B0502040204020203" pitchFamily="34" charset="0"/>
              </a:rPr>
              <a:t>Volume </a:t>
            </a:r>
            <a:endParaRPr lang="en-US" dirty="0" smtClean="0">
              <a:latin typeface="Segoe UI Light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Physical </a:t>
            </a:r>
            <a:r>
              <a:rPr lang="en-US" dirty="0">
                <a:latin typeface="Segoe UI Light" panose="020B0502040204020203" pitchFamily="34" charset="0"/>
              </a:rPr>
              <a:t>Roadway  Characteristics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Connectivity</a:t>
            </a: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6" name="Picture 2" descr="P:\PIO\New Photo Library\Freight\IMG_1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530"/>
            <a:ext cx="3073400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:\PIO\New Photo Library\Freight\IMGP3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583530"/>
            <a:ext cx="3029933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:\PIO\New Photo Library\Freight\I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33" y="4583530"/>
            <a:ext cx="3040667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Seattle’s Draft Truck </a:t>
            </a:r>
          </a:p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Street Designation</a:t>
            </a:r>
            <a:endParaRPr lang="en-US" dirty="0">
              <a:solidFill>
                <a:srgbClr val="0065B0"/>
              </a:solidFill>
            </a:endParaRPr>
          </a:p>
        </p:txBody>
      </p:sp>
      <p:sp>
        <p:nvSpPr>
          <p:cNvPr id="14" name="Left Brace 4"/>
          <p:cNvSpPr/>
          <p:nvPr/>
        </p:nvSpPr>
        <p:spPr>
          <a:xfrm>
            <a:off x="4743825" y="1104900"/>
            <a:ext cx="1355235" cy="3086100"/>
          </a:xfrm>
          <a:custGeom>
            <a:avLst/>
            <a:gdLst>
              <a:gd name="connsiteX0" fmla="*/ 1371600 w 1371600"/>
              <a:gd name="connsiteY0" fmla="*/ 3108533 h 3108533"/>
              <a:gd name="connsiteX1" fmla="*/ 685800 w 1371600"/>
              <a:gd name="connsiteY1" fmla="*/ 2341114 h 3108533"/>
              <a:gd name="connsiteX2" fmla="*/ 685800 w 1371600"/>
              <a:gd name="connsiteY2" fmla="*/ 2302257 h 3108533"/>
              <a:gd name="connsiteX3" fmla="*/ 0 w 1371600"/>
              <a:gd name="connsiteY3" fmla="*/ 1534838 h 3108533"/>
              <a:gd name="connsiteX4" fmla="*/ 685800 w 1371600"/>
              <a:gd name="connsiteY4" fmla="*/ 767419 h 3108533"/>
              <a:gd name="connsiteX5" fmla="*/ 685800 w 1371600"/>
              <a:gd name="connsiteY5" fmla="*/ 767419 h 3108533"/>
              <a:gd name="connsiteX6" fmla="*/ 1371600 w 1371600"/>
              <a:gd name="connsiteY6" fmla="*/ 0 h 3108533"/>
              <a:gd name="connsiteX7" fmla="*/ 1371600 w 1371600"/>
              <a:gd name="connsiteY7" fmla="*/ 3108533 h 3108533"/>
              <a:gd name="connsiteX0" fmla="*/ 1371600 w 1371600"/>
              <a:gd name="connsiteY0" fmla="*/ 3108533 h 3108533"/>
              <a:gd name="connsiteX1" fmla="*/ 685800 w 1371600"/>
              <a:gd name="connsiteY1" fmla="*/ 2341114 h 3108533"/>
              <a:gd name="connsiteX2" fmla="*/ 685800 w 1371600"/>
              <a:gd name="connsiteY2" fmla="*/ 2302257 h 3108533"/>
              <a:gd name="connsiteX3" fmla="*/ 0 w 1371600"/>
              <a:gd name="connsiteY3" fmla="*/ 1534838 h 3108533"/>
              <a:gd name="connsiteX4" fmla="*/ 685800 w 1371600"/>
              <a:gd name="connsiteY4" fmla="*/ 767419 h 3108533"/>
              <a:gd name="connsiteX5" fmla="*/ 685800 w 1371600"/>
              <a:gd name="connsiteY5" fmla="*/ 767419 h 3108533"/>
              <a:gd name="connsiteX6" fmla="*/ 1371600 w 1371600"/>
              <a:gd name="connsiteY6" fmla="*/ 0 h 3108533"/>
              <a:gd name="connsiteX0" fmla="*/ 1371600 w 1371600"/>
              <a:gd name="connsiteY0" fmla="*/ 3108533 h 3108533"/>
              <a:gd name="connsiteX1" fmla="*/ 685800 w 1371600"/>
              <a:gd name="connsiteY1" fmla="*/ 2341114 h 3108533"/>
              <a:gd name="connsiteX2" fmla="*/ 685800 w 1371600"/>
              <a:gd name="connsiteY2" fmla="*/ 2302257 h 3108533"/>
              <a:gd name="connsiteX3" fmla="*/ 0 w 1371600"/>
              <a:gd name="connsiteY3" fmla="*/ 1534838 h 3108533"/>
              <a:gd name="connsiteX4" fmla="*/ 685800 w 1371600"/>
              <a:gd name="connsiteY4" fmla="*/ 767419 h 3108533"/>
              <a:gd name="connsiteX5" fmla="*/ 685800 w 1371600"/>
              <a:gd name="connsiteY5" fmla="*/ 767419 h 3108533"/>
              <a:gd name="connsiteX6" fmla="*/ 1371600 w 1371600"/>
              <a:gd name="connsiteY6" fmla="*/ 0 h 3108533"/>
              <a:gd name="connsiteX7" fmla="*/ 1371600 w 1371600"/>
              <a:gd name="connsiteY7" fmla="*/ 3108533 h 3108533"/>
              <a:gd name="connsiteX0" fmla="*/ 1371600 w 1371600"/>
              <a:gd name="connsiteY0" fmla="*/ 3108533 h 3108533"/>
              <a:gd name="connsiteX1" fmla="*/ 685800 w 1371600"/>
              <a:gd name="connsiteY1" fmla="*/ 2341114 h 3108533"/>
              <a:gd name="connsiteX2" fmla="*/ 685800 w 1371600"/>
              <a:gd name="connsiteY2" fmla="*/ 2302257 h 3108533"/>
              <a:gd name="connsiteX3" fmla="*/ 239282 w 1371600"/>
              <a:gd name="connsiteY3" fmla="*/ 1560476 h 3108533"/>
              <a:gd name="connsiteX4" fmla="*/ 685800 w 1371600"/>
              <a:gd name="connsiteY4" fmla="*/ 767419 h 3108533"/>
              <a:gd name="connsiteX5" fmla="*/ 685800 w 1371600"/>
              <a:gd name="connsiteY5" fmla="*/ 767419 h 3108533"/>
              <a:gd name="connsiteX6" fmla="*/ 1371600 w 1371600"/>
              <a:gd name="connsiteY6" fmla="*/ 0 h 310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3108533" stroke="0" extrusionOk="0">
                <a:moveTo>
                  <a:pt x="1371600" y="3108533"/>
                </a:moveTo>
                <a:cubicBezTo>
                  <a:pt x="992843" y="3108533"/>
                  <a:pt x="685800" y="2764948"/>
                  <a:pt x="685800" y="2341114"/>
                </a:cubicBezTo>
                <a:lnTo>
                  <a:pt x="685800" y="2302257"/>
                </a:lnTo>
                <a:cubicBezTo>
                  <a:pt x="685800" y="1878423"/>
                  <a:pt x="378757" y="1534838"/>
                  <a:pt x="0" y="1534838"/>
                </a:cubicBezTo>
                <a:cubicBezTo>
                  <a:pt x="378757" y="1534838"/>
                  <a:pt x="685800" y="1191253"/>
                  <a:pt x="685800" y="767419"/>
                </a:cubicBezTo>
                <a:lnTo>
                  <a:pt x="685800" y="767419"/>
                </a:lnTo>
                <a:cubicBezTo>
                  <a:pt x="685800" y="343585"/>
                  <a:pt x="992843" y="0"/>
                  <a:pt x="1371600" y="0"/>
                </a:cubicBezTo>
                <a:lnTo>
                  <a:pt x="1371600" y="3108533"/>
                </a:lnTo>
                <a:close/>
              </a:path>
              <a:path w="1371600" h="3108533" fill="none">
                <a:moveTo>
                  <a:pt x="1371600" y="3108533"/>
                </a:moveTo>
                <a:cubicBezTo>
                  <a:pt x="992843" y="3108533"/>
                  <a:pt x="685800" y="2764948"/>
                  <a:pt x="685800" y="2341114"/>
                </a:cubicBezTo>
                <a:lnTo>
                  <a:pt x="685800" y="2302257"/>
                </a:lnTo>
                <a:cubicBezTo>
                  <a:pt x="685800" y="1878423"/>
                  <a:pt x="618039" y="1560476"/>
                  <a:pt x="239282" y="1560476"/>
                </a:cubicBezTo>
                <a:cubicBezTo>
                  <a:pt x="618039" y="1560476"/>
                  <a:pt x="685800" y="1191253"/>
                  <a:pt x="685800" y="767419"/>
                </a:cubicBezTo>
                <a:lnTo>
                  <a:pt x="685800" y="767419"/>
                </a:lnTo>
                <a:cubicBezTo>
                  <a:pt x="685800" y="343585"/>
                  <a:pt x="992843" y="0"/>
                  <a:pt x="1371600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97492"/>
              </p:ext>
            </p:extLst>
          </p:nvPr>
        </p:nvGraphicFramePr>
        <p:xfrm>
          <a:off x="152400" y="2057400"/>
          <a:ext cx="8839200" cy="383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5886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Criteria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Limited Access Facility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Major Truck Street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Minor Truck Street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First/Last Mile Connectors</a:t>
                      </a:r>
                      <a:endParaRPr lang="en-US" sz="1400" dirty="0"/>
                    </a:p>
                  </a:txBody>
                  <a:tcPr anchor="ctr"/>
                </a:tc>
              </a:tr>
              <a:tr h="40197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Functional Purpose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Long Distance Trips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Through Trips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To/From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Industrial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Trips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Supports Freight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-Generating Land Uses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Primary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connect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ions between industrial centers and the rest of the region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Main connections between industrial land use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 (Manufacturing Industrial Centers and intermodal terminals)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Provides connections between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 urban villages; commercial distribution network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Access to industrial uses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</a:tr>
              <a:tr h="86563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Roadway Classification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Highway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Minor arterial or higher 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Minor arterial or higher 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Minor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arterial or lower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</a:tr>
              <a:tr h="45878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Truck Volume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All Volumes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500+ trucks per day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500+ trucks per day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250+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 trucks per day</a:t>
                      </a:r>
                      <a:endParaRPr lang="en-US" sz="1200" dirty="0">
                        <a:latin typeface="Segoe UI Light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Refresher: Freight network criteria</a:t>
            </a:r>
            <a:endParaRPr lang="en-US" sz="4000" dirty="0">
              <a:solidFill>
                <a:srgbClr val="169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Next</a:t>
            </a:r>
            <a:r>
              <a:rPr lang="en-US" dirty="0" smtClean="0">
                <a:solidFill>
                  <a:srgbClr val="1690D0"/>
                </a:solidFill>
              </a:rPr>
              <a:t> steps</a:t>
            </a:r>
            <a:endParaRPr lang="en-US" dirty="0">
              <a:solidFill>
                <a:srgbClr val="1690D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92373"/>
              </p:ext>
            </p:extLst>
          </p:nvPr>
        </p:nvGraphicFramePr>
        <p:xfrm>
          <a:off x="380996" y="2209800"/>
          <a:ext cx="8534404" cy="3086100"/>
        </p:xfrm>
        <a:graphic>
          <a:graphicData uri="http://schemas.openxmlformats.org/drawingml/2006/table">
            <a:tbl>
              <a:tblPr/>
              <a:tblGrid>
                <a:gridCol w="2779438"/>
                <a:gridCol w="959161"/>
                <a:gridCol w="959161"/>
                <a:gridCol w="959161"/>
                <a:gridCol w="959161"/>
                <a:gridCol w="959161"/>
                <a:gridCol w="959161"/>
              </a:tblGrid>
              <a:tr h="3429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August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September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October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November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December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January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Refine draft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network map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Public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outreach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Design guidelines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Refine performance measures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Identify improvements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Develop implementation strategy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Development of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draft plan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Release public review of draft plan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 purpose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938712"/>
          </a:xfrm>
        </p:spPr>
        <p:txBody>
          <a:bodyPr>
            <a:normAutofit fontScale="92500"/>
          </a:bodyPr>
          <a:lstStyle/>
          <a:p>
            <a:pPr marL="0" indent="0" fontAlgn="ctr">
              <a:buNone/>
            </a:pPr>
            <a:r>
              <a:rPr lang="en-US" dirty="0">
                <a:latin typeface="Segoe UI Light" panose="020B0502040204020203" pitchFamily="34" charset="0"/>
              </a:rPr>
              <a:t>I</a:t>
            </a:r>
            <a:r>
              <a:rPr lang="en-US" dirty="0" smtClean="0">
                <a:latin typeface="Segoe UI Light" panose="020B0502040204020203" pitchFamily="34" charset="0"/>
              </a:rPr>
              <a:t>mprove goods movement while sustaining Seattle’s quality of life and maintaining economic competitiveness</a:t>
            </a:r>
            <a:br>
              <a:rPr lang="en-US" dirty="0" smtClean="0">
                <a:latin typeface="Segoe UI Light" panose="020B0502040204020203" pitchFamily="34" charset="0"/>
              </a:rPr>
            </a:br>
            <a:endParaRPr lang="en-US" dirty="0" smtClean="0">
              <a:latin typeface="Segoe UI Light" panose="020B0502040204020203" pitchFamily="34" charset="0"/>
            </a:endParaRPr>
          </a:p>
          <a:p>
            <a:pPr lvl="1" fontAlgn="ctr">
              <a:buFont typeface="Arial" pitchFamily="34" charset="0"/>
              <a:buChar char="•"/>
            </a:pPr>
            <a:r>
              <a:rPr lang="en-US" sz="2600" dirty="0" smtClean="0">
                <a:latin typeface="Segoe UI Light" panose="020B0502040204020203" pitchFamily="34" charset="0"/>
              </a:rPr>
              <a:t>Safety</a:t>
            </a:r>
          </a:p>
          <a:p>
            <a:pPr lvl="1" fontAlgn="ctr">
              <a:buFont typeface="Arial" pitchFamily="34" charset="0"/>
              <a:buChar char="•"/>
            </a:pPr>
            <a:r>
              <a:rPr lang="en-US" sz="2600" dirty="0">
                <a:latin typeface="Segoe UI Light" panose="020B0502040204020203" pitchFamily="34" charset="0"/>
              </a:rPr>
              <a:t>Economic vibrancy</a:t>
            </a:r>
          </a:p>
          <a:p>
            <a:pPr lvl="1" fontAlgn="ctr">
              <a:buFont typeface="Arial" pitchFamily="34" charset="0"/>
              <a:buChar char="•"/>
            </a:pPr>
            <a:r>
              <a:rPr lang="en-US" sz="2600" dirty="0" smtClean="0">
                <a:latin typeface="Segoe UI Light" panose="020B0502040204020203" pitchFamily="34" charset="0"/>
              </a:rPr>
              <a:t>Equity</a:t>
            </a:r>
          </a:p>
          <a:p>
            <a:pPr lvl="1" fontAlgn="ctr">
              <a:buFont typeface="Arial" pitchFamily="34" charset="0"/>
              <a:buChar char="•"/>
            </a:pPr>
            <a:r>
              <a:rPr lang="en-US" sz="2600" dirty="0" smtClean="0">
                <a:latin typeface="Segoe UI Light" panose="020B0502040204020203" pitchFamily="34" charset="0"/>
              </a:rPr>
              <a:t>Efficiency/Reliability</a:t>
            </a:r>
          </a:p>
          <a:p>
            <a:pPr lvl="1" fontAlgn="ctr">
              <a:buFont typeface="Arial" pitchFamily="34" charset="0"/>
              <a:buChar char="•"/>
            </a:pPr>
            <a:r>
              <a:rPr lang="en-US" sz="2600" dirty="0" smtClean="0">
                <a:latin typeface="Segoe UI Light" panose="020B0502040204020203" pitchFamily="34" charset="0"/>
              </a:rPr>
              <a:t>Environmental impacts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  <p:pic>
        <p:nvPicPr>
          <p:cNvPr id="2050" name="Picture 2" descr="O:\Images\PP Images\Freight Master Plan\trucks\DSC04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5" r="28775" b="20086"/>
          <a:stretch/>
        </p:blipFill>
        <p:spPr bwMode="auto">
          <a:xfrm>
            <a:off x="4804012" y="0"/>
            <a:ext cx="4339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3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82" y="1600200"/>
            <a:ext cx="8839200" cy="16054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  <a:hlinkClick r:id=""/>
              </a:rPr>
              <a:t>gabriela.vega@seattle.gov</a:t>
            </a: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  | (206) 733-9029</a:t>
            </a:r>
          </a:p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  <a:hlinkClick r:id="rId3"/>
              </a:rPr>
              <a:t>ian.macek@seattle.gov</a:t>
            </a: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 | (206</a:t>
            </a:r>
            <a:r>
              <a:rPr lang="en-US" dirty="0">
                <a:latin typeface="Segoe UI Light" panose="020B0502040204020203" pitchFamily="34" charset="0"/>
                <a:ea typeface="Kozuka Gothic Pro L" pitchFamily="34" charset="-128"/>
              </a:rPr>
              <a:t>) </a:t>
            </a: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684-7576</a:t>
            </a:r>
          </a:p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 </a:t>
            </a:r>
            <a:r>
              <a:rPr lang="en-US" sz="2800" dirty="0" smtClean="0">
                <a:latin typeface="Segoe UI Light" panose="020B0502040204020203" pitchFamily="34" charset="0"/>
                <a:ea typeface="Kozuka Gothic Pro L" pitchFamily="34" charset="-128"/>
              </a:rPr>
              <a:t>http://www.seattle.gov/transportation/freight.htm </a:t>
            </a:r>
            <a:endParaRPr lang="en-US" sz="2800" dirty="0"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0065B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http://www.seattle.gov/transportation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6955064" y="5681038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6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9" y="4504708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08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86" y="4514880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</a:rPr>
              <a:t>Transportation planning </a:t>
            </a:r>
            <a:r>
              <a:rPr lang="en-US" dirty="0">
                <a:solidFill>
                  <a:srgbClr val="0065B0"/>
                </a:solidFill>
              </a:rPr>
              <a:t>f</a:t>
            </a:r>
            <a:r>
              <a:rPr lang="en-US" dirty="0" smtClean="0">
                <a:solidFill>
                  <a:srgbClr val="0065B0"/>
                </a:solidFill>
              </a:rPr>
              <a:t>ramework</a:t>
            </a:r>
            <a:endParaRPr lang="en-US" dirty="0">
              <a:solidFill>
                <a:srgbClr val="0065B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7200" y="1828800"/>
            <a:ext cx="7620000" cy="4114800"/>
            <a:chOff x="228600" y="1752600"/>
            <a:chExt cx="7620000" cy="411480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4572000" y="3124200"/>
              <a:ext cx="0" cy="9144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endCxn id="15" idx="2"/>
            </p:cNvCxnSpPr>
            <p:nvPr/>
          </p:nvCxnSpPr>
          <p:spPr>
            <a:xfrm flipV="1">
              <a:off x="685800" y="4419600"/>
              <a:ext cx="1066800" cy="4953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endCxn id="15" idx="2"/>
            </p:cNvCxnSpPr>
            <p:nvPr/>
          </p:nvCxnSpPr>
          <p:spPr>
            <a:xfrm flipV="1">
              <a:off x="1219200" y="4419600"/>
              <a:ext cx="533400" cy="11049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28600" y="4572001"/>
              <a:ext cx="914400" cy="68579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Bicycle Master Plan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/>
            <p:cNvCxnSpPr>
              <a:endCxn id="15" idx="2"/>
            </p:cNvCxnSpPr>
            <p:nvPr/>
          </p:nvCxnSpPr>
          <p:spPr>
            <a:xfrm flipH="1" flipV="1">
              <a:off x="1752600" y="4419600"/>
              <a:ext cx="594362" cy="11049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5" idx="0"/>
            </p:cNvCxnSpPr>
            <p:nvPr/>
          </p:nvCxnSpPr>
          <p:spPr>
            <a:xfrm flipV="1">
              <a:off x="1752600" y="3117112"/>
              <a:ext cx="0" cy="540488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200400" y="2514600"/>
              <a:ext cx="0" cy="16002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52600" y="3114307"/>
              <a:ext cx="2819400" cy="2805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3" idx="0"/>
            </p:cNvCxnSpPr>
            <p:nvPr/>
          </p:nvCxnSpPr>
          <p:spPr>
            <a:xfrm flipV="1">
              <a:off x="6781800" y="2286000"/>
              <a:ext cx="0" cy="685800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1066800" y="1752600"/>
              <a:ext cx="6705600" cy="76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Seattle Comprehensive Plan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715000" y="2971800"/>
              <a:ext cx="2133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Climate Action Plan</a:t>
              </a:r>
              <a:endParaRPr lang="en-US" sz="20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66800" y="3657600"/>
              <a:ext cx="1371600" cy="762000"/>
            </a:xfrm>
            <a:prstGeom prst="roundRect">
              <a:avLst/>
            </a:prstGeom>
            <a:solidFill>
              <a:srgbClr val="0065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Modal Plans</a:t>
              </a:r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14600" y="3657600"/>
              <a:ext cx="1371600" cy="762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50" dirty="0" smtClean="0"/>
                <a:t>Operational Plans</a:t>
              </a:r>
              <a:endParaRPr lang="en-US" sz="175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962400" y="3657600"/>
              <a:ext cx="1295400" cy="762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Sub-Area Plans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62000" y="5181600"/>
              <a:ext cx="914400" cy="685800"/>
            </a:xfrm>
            <a:prstGeom prst="ellipse">
              <a:avLst/>
            </a:prstGeom>
            <a:ln>
              <a:solidFill>
                <a:srgbClr val="0065B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Transit Master Plan</a:t>
              </a:r>
              <a:endParaRPr lang="en-US" sz="12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752604" y="5181600"/>
              <a:ext cx="1188716" cy="685800"/>
            </a:xfrm>
            <a:prstGeom prst="ellipse">
              <a:avLst/>
            </a:prstGeom>
            <a:ln>
              <a:solidFill>
                <a:srgbClr val="0065B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Pedestrian Master Plan</a:t>
              </a:r>
              <a:endParaRPr lang="en-US" sz="12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1752604" y="4419602"/>
              <a:ext cx="1219196" cy="495298"/>
            </a:xfrm>
            <a:prstGeom prst="line">
              <a:avLst/>
            </a:prstGeom>
            <a:ln>
              <a:solidFill>
                <a:srgbClr val="0065B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2514600" y="4572000"/>
              <a:ext cx="914400" cy="685800"/>
            </a:xfrm>
            <a:prstGeom prst="ellipse">
              <a:avLst/>
            </a:prstGeom>
            <a:solidFill>
              <a:srgbClr val="0065B0"/>
            </a:solidFill>
            <a:ln>
              <a:solidFill>
                <a:srgbClr val="0065B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Freight Master Plan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structure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938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65B0"/>
                </a:solidFill>
                <a:latin typeface="Segoe UI Light" panose="020B0502040204020203" pitchFamily="34" charset="0"/>
              </a:rPr>
              <a:t>Freight </a:t>
            </a:r>
            <a:r>
              <a:rPr lang="en-US" sz="2400" b="1" dirty="0">
                <a:solidFill>
                  <a:srgbClr val="0065B0"/>
                </a:solidFill>
                <a:latin typeface="Segoe UI Light" panose="020B0502040204020203" pitchFamily="34" charset="0"/>
              </a:rPr>
              <a:t>Master Plan Advisory Committee</a:t>
            </a:r>
          </a:p>
          <a:p>
            <a:endParaRPr lang="en-US" sz="2400" dirty="0"/>
          </a:p>
          <a:p>
            <a:r>
              <a:rPr lang="en-US" sz="2400" dirty="0">
                <a:latin typeface="Segoe UI Light" panose="020B0502040204020203" pitchFamily="34" charset="0"/>
              </a:rPr>
              <a:t>Advise the SDOT project team during the development of the FMP</a:t>
            </a:r>
          </a:p>
          <a:p>
            <a:endParaRPr lang="en-US" sz="2250" dirty="0" smtClean="0">
              <a:latin typeface="Segoe UI Light" panose="020B0502040204020203" pitchFamily="34" charset="0"/>
            </a:endParaRPr>
          </a:p>
          <a:p>
            <a:r>
              <a:rPr lang="en-US" sz="2250" dirty="0" smtClean="0">
                <a:latin typeface="Segoe UI Light" panose="020B0502040204020203" pitchFamily="34" charset="0"/>
              </a:rPr>
              <a:t>Comprised of freight industry, City Boards and Commissions, and community representatives</a:t>
            </a:r>
          </a:p>
          <a:p>
            <a:endParaRPr lang="en-US" sz="2250" dirty="0">
              <a:latin typeface="Segoe UI Light" panose="020B0502040204020203" pitchFamily="34" charset="0"/>
            </a:endParaRPr>
          </a:p>
          <a:p>
            <a:r>
              <a:rPr lang="en-US" sz="2250" dirty="0" smtClean="0">
                <a:latin typeface="Segoe UI Light" panose="020B0502040204020203" pitchFamily="34" charset="0"/>
              </a:rPr>
              <a:t>Committee has had seven meetings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4</a:t>
            </a:fld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r="34127" b="2264"/>
          <a:stretch/>
        </p:blipFill>
        <p:spPr>
          <a:xfrm>
            <a:off x="4952999" y="0"/>
            <a:ext cx="4191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6482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Scope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5029200" cy="58070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Public </a:t>
            </a:r>
            <a:r>
              <a:rPr lang="en-US" sz="2000" dirty="0">
                <a:latin typeface="Segoe UI Light" panose="020B0502040204020203" pitchFamily="34" charset="0"/>
              </a:rPr>
              <a:t>outreach </a:t>
            </a:r>
            <a:r>
              <a:rPr lang="en-US" sz="2000" dirty="0" smtClean="0">
                <a:latin typeface="Segoe UI Light" panose="020B0502040204020203" pitchFamily="34" charset="0"/>
              </a:rPr>
              <a:t>and stakeholder engagement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Existing conditions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Policy framework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Evaluation of future conditions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Updated freight network (map)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Freight improvements and design guidelines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Implementation strategy</a:t>
            </a:r>
            <a:br>
              <a:rPr lang="en-US" sz="2000" dirty="0" smtClean="0">
                <a:latin typeface="Segoe UI Light" panose="020B0502040204020203" pitchFamily="34" charset="0"/>
              </a:rPr>
            </a:br>
            <a:endParaRPr lang="en-US" sz="2000" dirty="0" smtClean="0">
              <a:latin typeface="Segoe UI Light" panose="020B0502040204020203" pitchFamily="34" charset="0"/>
            </a:endParaRPr>
          </a:p>
          <a:p>
            <a:r>
              <a:rPr lang="en-US" sz="2000" dirty="0" smtClean="0">
                <a:latin typeface="Segoe UI Light" panose="020B0502040204020203" pitchFamily="34" charset="0"/>
              </a:rPr>
              <a:t>Final plan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5</a:t>
            </a:fld>
            <a:endParaRPr lang="en-US" sz="1200" dirty="0"/>
          </a:p>
        </p:txBody>
      </p:sp>
      <p:pic>
        <p:nvPicPr>
          <p:cNvPr id="8" name="Picture 2" descr="E:\DCIM\118_PANA\P11809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42915"/>
          <a:stretch/>
        </p:blipFill>
        <p:spPr bwMode="auto">
          <a:xfrm>
            <a:off x="5029200" y="0"/>
            <a:ext cx="4114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conditions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03167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142 miles of Major Truck Streets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Oversize load routes</a:t>
            </a:r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Port of Seattle facilities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Intermodal rail facilities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KC International Airport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 descr="R:\PP\7 Projects\1 Freight\1 Freight Master Plan\2014 Freight Master Plan\6 Mapping\1.0 Current Draft Maps\All_asse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3363" r="2828" b="3518"/>
          <a:stretch/>
        </p:blipFill>
        <p:spPr bwMode="auto">
          <a:xfrm>
            <a:off x="4724400" y="0"/>
            <a:ext cx="4429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3496792" cy="4144963"/>
          </a:xfrm>
        </p:spPr>
        <p:txBody>
          <a:bodyPr>
            <a:noAutofit/>
          </a:bodyPr>
          <a:lstStyle/>
          <a:p>
            <a:pPr marL="285750" indent="-285750"/>
            <a:endParaRPr lang="en-US" sz="26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600" dirty="0" smtClean="0">
                <a:latin typeface="Segoe UI Light" panose="020B0502040204020203" pitchFamily="34" charset="0"/>
              </a:rPr>
              <a:t>2014 First truck flow map</a:t>
            </a:r>
            <a:endParaRPr lang="en-US" sz="2600" dirty="0">
              <a:latin typeface="Segoe UI Light" panose="020B0502040204020203" pitchFamily="34" charset="0"/>
            </a:endParaRPr>
          </a:p>
          <a:p>
            <a:pPr marL="285750" indent="-285750"/>
            <a:endParaRPr lang="en-US" sz="2600" dirty="0" smtClean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600" dirty="0" smtClean="0">
                <a:latin typeface="Segoe UI Light" panose="020B0502040204020203" pitchFamily="34" charset="0"/>
              </a:rPr>
              <a:t>City </a:t>
            </a:r>
            <a:r>
              <a:rPr lang="en-US" sz="2600" dirty="0">
                <a:latin typeface="Segoe UI Light" panose="020B0502040204020203" pitchFamily="34" charset="0"/>
              </a:rPr>
              <a:t>of Seattle: </a:t>
            </a:r>
            <a:r>
              <a:rPr lang="en-US" sz="2600" dirty="0" smtClean="0">
                <a:latin typeface="Segoe UI Light" panose="020B0502040204020203" pitchFamily="34" charset="0"/>
              </a:rPr>
              <a:t>780 count locations</a:t>
            </a:r>
          </a:p>
          <a:p>
            <a:pPr marL="285750" indent="-285750"/>
            <a:endParaRPr lang="en-US" sz="2600" dirty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2600" dirty="0" smtClean="0">
                <a:latin typeface="Segoe UI Light" panose="020B0502040204020203" pitchFamily="34" charset="0"/>
              </a:rPr>
              <a:t>Other input from WSDOT, KC Metro</a:t>
            </a:r>
          </a:p>
        </p:txBody>
      </p:sp>
      <p:pic>
        <p:nvPicPr>
          <p:cNvPr id="2050" name="Picture 2" descr="V:\PP\7 Projects\1 Freight\1 Freight Master Plan\2014 Freight Master Plan\6 mapping\7.0 2014 and 2035 Flow maps\Truck Flow Map 201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8" r="1784" b="939"/>
          <a:stretch/>
        </p:blipFill>
        <p:spPr bwMode="auto">
          <a:xfrm>
            <a:off x="5027776" y="64093"/>
            <a:ext cx="4116224" cy="67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conditions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C:\Users\vegag\AppData\Local\Microsoft\Windows\Temporary Internet Files\Content.Outlook\9Z238MC6\Truck Configuration_all 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1276" r="6741" b="16386"/>
          <a:stretch/>
        </p:blipFill>
        <p:spPr bwMode="auto">
          <a:xfrm>
            <a:off x="1066800" y="4995863"/>
            <a:ext cx="4016544" cy="18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IO\New Photo Library\Freight\P11803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33" r="45833"/>
          <a:stretch/>
        </p:blipFill>
        <p:spPr bwMode="auto">
          <a:xfrm>
            <a:off x="914400" y="0"/>
            <a:ext cx="822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/>
            <a:r>
              <a:rPr lang="en-US" b="1" dirty="0">
                <a:solidFill>
                  <a:srgbClr val="0065B0"/>
                </a:solidFill>
                <a:latin typeface="Segoe UI Light" panose="020B0502040204020203" pitchFamily="34" charset="0"/>
              </a:rPr>
              <a:t>Policy framework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57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Segoe UI Light" panose="020B0502040204020203" pitchFamily="34" charset="0"/>
              </a:rPr>
              <a:t>Vision themes:</a:t>
            </a:r>
          </a:p>
          <a:p>
            <a:r>
              <a:rPr lang="en-US" sz="1600" dirty="0">
                <a:latin typeface="Segoe UI Light" panose="020B0502040204020203" pitchFamily="34" charset="0"/>
              </a:rPr>
              <a:t>V</a:t>
            </a:r>
            <a:r>
              <a:rPr lang="en-US" sz="1600" dirty="0" smtClean="0">
                <a:latin typeface="Segoe UI Light" panose="020B0502040204020203" pitchFamily="34" charset="0"/>
              </a:rPr>
              <a:t>ibrant city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Thriving economy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Connecting people and products</a:t>
            </a:r>
          </a:p>
          <a:p>
            <a:pPr marL="0" indent="0">
              <a:buNone/>
            </a:pPr>
            <a:endParaRPr lang="en-US" sz="16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Segoe UI Light" panose="020B0502040204020203" pitchFamily="34" charset="0"/>
              </a:rPr>
              <a:t>Goal themes: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Economy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Safety</a:t>
            </a:r>
          </a:p>
          <a:p>
            <a:r>
              <a:rPr lang="en-US" sz="1600" dirty="0">
                <a:latin typeface="Segoe UI Light" panose="020B0502040204020203" pitchFamily="34" charset="0"/>
              </a:rPr>
              <a:t>Mobility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State of Good Repair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Equity</a:t>
            </a:r>
          </a:p>
          <a:p>
            <a:r>
              <a:rPr lang="en-US" sz="1600" dirty="0" smtClean="0">
                <a:latin typeface="Segoe UI Light" panose="020B0502040204020203" pitchFamily="34" charset="0"/>
              </a:rPr>
              <a:t>Environment</a:t>
            </a:r>
          </a:p>
          <a:p>
            <a:pPr marL="0" indent="0">
              <a:buNone/>
            </a:pPr>
            <a:endParaRPr lang="en-US" sz="1600" dirty="0" smtClean="0">
              <a:latin typeface="Segoe UI Light" panose="020B0502040204020203" pitchFamily="34" charset="0"/>
            </a:endParaRPr>
          </a:p>
          <a:p>
            <a:endParaRPr lang="en-US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9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Vision Statement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Segoe UI Light" panose="020B0502040204020203" pitchFamily="34" charset="0"/>
              </a:rPr>
              <a:t>A high-quality and aspiring statement that will help articulate the desired end state of the FMP.</a:t>
            </a:r>
          </a:p>
          <a:p>
            <a:pPr marL="0" indent="0">
              <a:buNone/>
            </a:pPr>
            <a:endParaRPr lang="en-US" sz="28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Segoe UI Light" panose="020B0502040204020203" pitchFamily="34" charset="0"/>
              </a:rPr>
              <a:t>PROPOSED VISION</a:t>
            </a:r>
            <a:r>
              <a:rPr lang="en-US" sz="2800" dirty="0" smtClean="0">
                <a:latin typeface="Segoe UI Light" panose="020B0502040204020203" pitchFamily="34" charset="0"/>
              </a:rPr>
              <a:t>: A </a:t>
            </a:r>
            <a:r>
              <a:rPr lang="en-US" sz="2800" dirty="0">
                <a:latin typeface="Segoe UI Light" panose="020B0502040204020203" pitchFamily="34" charset="0"/>
              </a:rPr>
              <a:t>vibrant city and thriving economy connecting people and </a:t>
            </a:r>
            <a:r>
              <a:rPr lang="en-US" sz="2800" dirty="0" smtClean="0">
                <a:latin typeface="Segoe UI Light" panose="020B0502040204020203" pitchFamily="34" charset="0"/>
              </a:rPr>
              <a:t>products within Seattle and to regional and international markets.</a:t>
            </a:r>
          </a:p>
        </p:txBody>
      </p:sp>
      <p:pic>
        <p:nvPicPr>
          <p:cNvPr id="10" name="Picture 4" descr="Q:\Projects\13\13152.00 - SDOT Freight Access Study\Photos\POS\Harbor aerials 131108_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97" b="3242"/>
          <a:stretch/>
        </p:blipFill>
        <p:spPr bwMode="auto">
          <a:xfrm>
            <a:off x="1" y="4631234"/>
            <a:ext cx="3285460" cy="2221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Images\PP Images\Freight Master Plan\sara iphone\IMG_18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19715" r="3139" b="192"/>
          <a:stretch/>
        </p:blipFill>
        <p:spPr bwMode="auto">
          <a:xfrm>
            <a:off x="5858540" y="4636550"/>
            <a:ext cx="3285460" cy="221967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Images\PP Images\Freight Master Plan\revolution studios\RevStudios-SDOT-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3287" r="25865" b="2083"/>
          <a:stretch/>
        </p:blipFill>
        <p:spPr bwMode="auto">
          <a:xfrm>
            <a:off x="3285461" y="4631234"/>
            <a:ext cx="2573079" cy="2230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904</Words>
  <Application>Microsoft Office PowerPoint</Application>
  <PresentationFormat>On-screen Show (4:3)</PresentationFormat>
  <Paragraphs>264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Freight Master Plan</vt:lpstr>
      <vt:lpstr>Plan purpose</vt:lpstr>
      <vt:lpstr>Transportation planning framework</vt:lpstr>
      <vt:lpstr>Project structure</vt:lpstr>
      <vt:lpstr>Project Scope</vt:lpstr>
      <vt:lpstr>Existing conditions</vt:lpstr>
      <vt:lpstr>Existing conditions</vt:lpstr>
      <vt:lpstr>Policy framework</vt:lpstr>
      <vt:lpstr>Draft FMP Vision Statement</vt:lpstr>
      <vt:lpstr>Draft FMP Goals</vt:lpstr>
      <vt:lpstr>Draft FMP Goals (continued)</vt:lpstr>
      <vt:lpstr>Draft FMP Goals (continued)</vt:lpstr>
      <vt:lpstr>Supply Chain: Infographic</vt:lpstr>
      <vt:lpstr>PowerPoint Presentation</vt:lpstr>
      <vt:lpstr>Future conditions</vt:lpstr>
      <vt:lpstr>PowerPoint Presentation</vt:lpstr>
      <vt:lpstr>PowerPoint Presentation</vt:lpstr>
      <vt:lpstr>PowerPoint Presentation</vt:lpstr>
      <vt:lpstr>Next steps</vt:lpstr>
      <vt:lpstr>Questions?</vt:lpstr>
    </vt:vector>
  </TitlesOfParts>
  <Company>City of Seattle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Vega, Gabriela</dc:creator>
  <cp:lastModifiedBy>Vega, Gabriela</cp:lastModifiedBy>
  <cp:revision>61</cp:revision>
  <cp:lastPrinted>2015-07-28T22:15:54Z</cp:lastPrinted>
  <dcterms:created xsi:type="dcterms:W3CDTF">2015-07-08T01:45:21Z</dcterms:created>
  <dcterms:modified xsi:type="dcterms:W3CDTF">2015-08-27T23:48:57Z</dcterms:modified>
</cp:coreProperties>
</file>